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72" r:id="rId16"/>
    <p:sldId id="273" r:id="rId17"/>
    <p:sldId id="274" r:id="rId18"/>
    <p:sldId id="267" r:id="rId19"/>
    <p:sldId id="268" r:id="rId20"/>
    <p:sldId id="269" r:id="rId21"/>
    <p:sldId id="270" r:id="rId22"/>
  </p:sldIdLst>
  <p:sldSz cx="9144000" cy="5143500" type="screen16x9"/>
  <p:notesSz cx="6858000" cy="9144000"/>
  <p:embeddedFontLst>
    <p:embeddedFont>
      <p:font typeface="Average" panose="020B0604020202020204" charset="0"/>
      <p:regular r:id="rId24"/>
    </p:embeddedFont>
    <p:embeddedFont>
      <p:font typeface="Oswald" panose="00000500000000000000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99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330a1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330a1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d330a11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d330a11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611bc7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611bc7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611bc7d9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611bc7d9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611bc7d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611bc7d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611bc7d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611bc7d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611bc7d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611bc7d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bdfd32189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bdfd32189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611bc7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611bc7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c4f1fcb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c4f1fcb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611bc7d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611bc7d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c4f1fcb9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c4f1fcb9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c4f1fcb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c4f1fcb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611bc7d9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611bc7d9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2" name="Google Shape;12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rgbClr val="79009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 title="ChatGPT Image Oct 11, 2025, 07_07_33 PM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421450"/>
            <a:ext cx="722051" cy="7220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dcui.mil/CUI-Registry-New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u/0/d/1w7Kc47NYhkAWQDol73GqfxKXW5HdWcG654D1sn7P1EM/e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CMMC Fledge System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Manager: Connor McFarren</a:t>
            </a:r>
            <a:endParaRPr/>
          </a:p>
        </p:txBody>
      </p:sp>
      <p:pic>
        <p:nvPicPr>
          <p:cNvPr id="62" name="Google Shape;62;p13" title="ChatGPT Image Oct 11, 2025, 07_07_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74" y="-141575"/>
            <a:ext cx="2335875" cy="2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 title="Copy of CMMC Fled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 title="Level of CMMC Ques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 title="CUI Catagori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 title="CUI Typ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BFA7-D52C-F7FD-B55E-DB65AF6C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CMMC level </a:t>
            </a:r>
            <a:r>
              <a:rPr lang="en-US" dirty="0" err="1"/>
              <a:t>justifactions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24534-B615-A07F-4A30-16D0198CA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68F5-002F-625E-B2BF-6B5F8D2C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IAAS </a:t>
            </a:r>
            <a:r>
              <a:rPr lang="en-US" dirty="0" err="1"/>
              <a:t>slection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D8084-957A-5D94-3C7A-AE5C41DF5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30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0031-0448-FDF5-ADE1-7B853F4FB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news they cover all of the environmental controls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FAED4-DCA4-74E0-779E-942FAF434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2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9288-EC22-3CC0-BB30-A430E60E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9C3F4-DBCC-FAFD-DBF6-7F95C9D2F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ERD</a:t>
            </a:r>
            <a:endParaRPr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DE157D18-C310-FAEF-710D-FD68BEA8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1017725"/>
            <a:ext cx="48482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Technologies</a:t>
            </a:r>
            <a:endParaRPr/>
          </a:p>
        </p:txBody>
      </p:sp>
      <p:pic>
        <p:nvPicPr>
          <p:cNvPr id="138" name="Google Shape;138;p25" title="Local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1522400"/>
            <a:ext cx="41148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Background Information on CMMC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What is the CMMC Fledge System?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Progress so far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Quick Look at Website Statements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Storyboard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System Diagrams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Next Steps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Starting the implementation (XAMPP)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Finishing all statements for all pathways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Create AWS environment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CMMC? 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 Cybersecurity Maturity Model Certification (CMMC) is a DoD compliance framework. It utilizes the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NIST 800-171 rev 2 </a:t>
            </a: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standard.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CMMC important?</a:t>
            </a:r>
            <a:endParaRPr sz="15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Starting this year and until 2028 CMMC is being rolled out as an mandatory requirement for organizations to contract with the DoD and other parties.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DoD contracts are lucrative and critical to many businesses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organizations start the CMMC process?</a:t>
            </a:r>
            <a:r>
              <a:rPr lang="en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Many organizations reach out to companies that offer pre-assessment engagements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These are expensive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○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Some organizations try to start process themselves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■"/>
            </a:pPr>
            <a:r>
              <a:rPr lang="en" sz="1500" dirty="0">
                <a:latin typeface="Arial"/>
                <a:ea typeface="Arial"/>
                <a:cs typeface="Arial"/>
                <a:sym typeface="Arial"/>
              </a:rPr>
              <a:t>This is time consuming and very convoluted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60C4-BB38-E182-5C25-1AD0BAB1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NIST 800-171?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316B8-AE42-C8DD-5A64-B4A9FBA24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NIST 800-171 rev 2 is a list of 110 controls that are broken down into 14 control families (rev 3 is 17)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Access Control (AC)</a:t>
            </a:r>
          </a:p>
          <a:p>
            <a:r>
              <a:rPr lang="en-US" dirty="0"/>
              <a:t>Awareness and Training (AT)</a:t>
            </a:r>
          </a:p>
          <a:p>
            <a:r>
              <a:rPr lang="en-US" dirty="0"/>
              <a:t>Audit and Accountability (AU)</a:t>
            </a:r>
          </a:p>
          <a:p>
            <a:r>
              <a:rPr lang="en-US" dirty="0"/>
              <a:t>Configuration Management (CM)</a:t>
            </a:r>
          </a:p>
          <a:p>
            <a:r>
              <a:rPr lang="en-US" dirty="0"/>
              <a:t>Identification and Authentication (IA)</a:t>
            </a:r>
          </a:p>
          <a:p>
            <a:r>
              <a:rPr lang="en-US" dirty="0"/>
              <a:t>Incident Response (IR)</a:t>
            </a:r>
          </a:p>
          <a:p>
            <a:r>
              <a:rPr lang="en-US" dirty="0"/>
              <a:t>Maintenance (MA)</a:t>
            </a:r>
          </a:p>
          <a:p>
            <a:r>
              <a:rPr lang="en-US" dirty="0"/>
              <a:t>Media Protection (MP)</a:t>
            </a:r>
          </a:p>
          <a:p>
            <a:r>
              <a:rPr lang="en-US" dirty="0"/>
              <a:t>Personnel Security (PS)</a:t>
            </a:r>
          </a:p>
          <a:p>
            <a:r>
              <a:rPr lang="en-US" dirty="0"/>
              <a:t>Physical and Environmental Protection (PE)</a:t>
            </a:r>
          </a:p>
          <a:p>
            <a:r>
              <a:rPr lang="en-US" dirty="0"/>
              <a:t>Risk Assessment (RA)</a:t>
            </a:r>
          </a:p>
          <a:p>
            <a:r>
              <a:rPr lang="en-US" dirty="0"/>
              <a:t>Security Assessment (CA)</a:t>
            </a:r>
          </a:p>
          <a:p>
            <a:r>
              <a:rPr lang="en-US" dirty="0"/>
              <a:t>System and Communications Protection (SC)</a:t>
            </a:r>
          </a:p>
          <a:p>
            <a:r>
              <a:rPr lang="en-US" dirty="0"/>
              <a:t>System and Information Integrity (SI)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7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A708-6EEB-8914-0A8E-C8047EA0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CMMC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D2EB6-7F1A-D917-7774-CACF8D143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CMMC l1:</a:t>
            </a:r>
            <a:r>
              <a:rPr lang="en-US" dirty="0"/>
              <a:t> Is the base level of certification. This certification only includes 15 controls from the NIST 800-171 standard. </a:t>
            </a:r>
          </a:p>
          <a:p>
            <a:pPr marL="11430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CMMC L2 (Self-Assessment): </a:t>
            </a:r>
            <a:r>
              <a:rPr lang="en-US" dirty="0"/>
              <a:t>Is a slight deviation from the traditional CMMC l2 Third party assessment. This level still contains CUI but must not contain any CUI types that are listed within the </a:t>
            </a:r>
            <a:r>
              <a:rPr lang="en-US" u="sng" dirty="0">
                <a:hlinkClick r:id="rId2"/>
              </a:rPr>
              <a:t>DoD CUI Registry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b="1" dirty="0"/>
              <a:t>CMMC l2 (C3PAO Assessment):</a:t>
            </a:r>
            <a:r>
              <a:rPr lang="en-US" dirty="0"/>
              <a:t> Is the most popular choice among those seeking CMMC certification</a:t>
            </a:r>
            <a:r>
              <a:rPr lang="en-US"/>
              <a:t>. </a:t>
            </a:r>
            <a:endParaRPr lang="en-US" dirty="0"/>
          </a:p>
          <a:p>
            <a:r>
              <a:rPr lang="en-US" b="1" dirty="0"/>
              <a:t>CMMC l3:</a:t>
            </a:r>
            <a:r>
              <a:rPr lang="en-US" dirty="0"/>
              <a:t> Is for the most secure types of systems.  Scoped out of CMMC Fledge</a:t>
            </a:r>
          </a:p>
        </p:txBody>
      </p:sp>
    </p:spTree>
    <p:extLst>
      <p:ext uri="{BB962C8B-B14F-4D97-AF65-F5344CB8AC3E}">
        <p14:creationId xmlns:p14="http://schemas.microsoft.com/office/powerpoint/2010/main" val="194004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CMMC Fledge?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try to fix the gap within the market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The CMMC Fledge System will allow organizations to take a quick assessment to see where they stand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At the end of the assessment the CMMC Fledge will provide next steps and show potential gaps in the organizations current system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CMMC research completed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Website statements partially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Storyboards drafted</a:t>
            </a:r>
            <a:endParaRPr sz="2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System diagrams drafted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Look at Website Statements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937950" y="3002250"/>
            <a:ext cx="12681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800">
              <a:solidFill>
                <a:schemeClr val="accent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CMMC Fledge System Storyboard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462</Words>
  <Application>Microsoft Office PowerPoint</Application>
  <PresentationFormat>On-screen Show (16:9)</PresentationFormat>
  <Paragraphs>76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Times New Roman</vt:lpstr>
      <vt:lpstr>Oswald</vt:lpstr>
      <vt:lpstr>Arial</vt:lpstr>
      <vt:lpstr>Average</vt:lpstr>
      <vt:lpstr>Slate</vt:lpstr>
      <vt:lpstr>The CMMC Fledge System</vt:lpstr>
      <vt:lpstr>Topics</vt:lpstr>
      <vt:lpstr>Background</vt:lpstr>
      <vt:lpstr>What is NIST 800-171?</vt:lpstr>
      <vt:lpstr>CMMC Levels</vt:lpstr>
      <vt:lpstr>What is CMMC Fledge?</vt:lpstr>
      <vt:lpstr>Progress</vt:lpstr>
      <vt:lpstr>Quick Look at Website Statements</vt:lpstr>
      <vt:lpstr>The CMMC Fledge System Storyboard</vt:lpstr>
      <vt:lpstr>PowerPoint Presentation</vt:lpstr>
      <vt:lpstr>PowerPoint Presentation</vt:lpstr>
      <vt:lpstr>PowerPoint Presentation</vt:lpstr>
      <vt:lpstr>PowerPoint Presentation</vt:lpstr>
      <vt:lpstr>CMMC level justifactions</vt:lpstr>
      <vt:lpstr>IAAS slection</vt:lpstr>
      <vt:lpstr>Good news they cover all of the environmental controls</vt:lpstr>
      <vt:lpstr>PowerPoint Presentation</vt:lpstr>
      <vt:lpstr>Database ERD</vt:lpstr>
      <vt:lpstr>Development Technologies</vt:lpstr>
      <vt:lpstr>What’s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Connor McFarren</cp:lastModifiedBy>
  <cp:revision>6</cp:revision>
  <dcterms:modified xsi:type="dcterms:W3CDTF">2025-10-16T13:10:17Z</dcterms:modified>
</cp:coreProperties>
</file>